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notesSlides/notesSlide7.xml" ContentType="application/vnd.openxmlformats-officedocument.presentationml.notesSlide+xml"/>
  <Override PartName="/ppt/embeddings/Microsoft_Equation4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embeddings/oleObject1.bin" ContentType="application/vnd.openxmlformats-officedocument.oleObject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92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E77"/>
    <a:srgbClr val="1A2286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637" autoAdjust="0"/>
  </p:normalViewPr>
  <p:slideViewPr>
    <p:cSldViewPr snapToGrid="0">
      <p:cViewPr>
        <p:scale>
          <a:sx n="100" d="100"/>
          <a:sy n="100" d="100"/>
        </p:scale>
        <p:origin x="-760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35ED09-34E2-4804-B025-A5AF16BAD197}" type="slidenum">
              <a:rPr lang="en-US"/>
              <a:pPr/>
              <a:t>2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62B18B-1F56-4369-AEAE-6212FE73DDB4}" type="slidenum">
              <a:rPr lang="en-US"/>
              <a:pPr/>
              <a:t>12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E94701-D263-4AB2-9FD7-3B6EE338A8C4}" type="slidenum">
              <a:rPr lang="en-US"/>
              <a:pPr/>
              <a:t>13</a:t>
            </a:fld>
            <a:endParaRPr lang="en-US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52D87F-566E-48F8-BD81-93AE194A3336}" type="slidenum">
              <a:rPr lang="en-US"/>
              <a:pPr/>
              <a:t>14</a:t>
            </a:fld>
            <a:endParaRPr lang="en-US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CA2336-50CD-40E8-9DC9-24394374E81D}" type="slidenum">
              <a:rPr lang="en-US"/>
              <a:pPr/>
              <a:t>15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A7C08A-F5C4-425A-8242-9C90CE254444}" type="slidenum">
              <a:rPr lang="en-US"/>
              <a:pPr/>
              <a:t>16</a:t>
            </a:fld>
            <a:endParaRPr lang="en-US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5ECEA9-322B-4846-A620-0B05BA6E6775}" type="slidenum">
              <a:rPr lang="en-US"/>
              <a:pPr/>
              <a:t>17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6D2B89-CA6A-4156-B085-170AA436068E}" type="slidenum">
              <a:rPr lang="en-US"/>
              <a:pPr/>
              <a:t>18</a:t>
            </a:fld>
            <a:endParaRPr lang="en-US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E58F84-1158-4E37-81EF-9238C899757C}" type="slidenum">
              <a:rPr lang="en-US"/>
              <a:pPr/>
              <a:t>19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9BD29C-94CC-4DC4-8392-440F653066DC}" type="slidenum">
              <a:rPr lang="en-US"/>
              <a:pPr/>
              <a:t>20</a:t>
            </a:fld>
            <a:endParaRPr lang="en-U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601444-1F6B-4E41-81A0-BD462B8A5B7C}" type="slidenum">
              <a:rPr lang="en-US"/>
              <a:pPr/>
              <a:t>21</a:t>
            </a:fld>
            <a:endParaRPr lang="en-US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9B0F2-DC3A-4FC5-9045-5ABCB903D142}" type="slidenum">
              <a:rPr lang="en-US"/>
              <a:pPr/>
              <a:t>3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9" y="2667001"/>
            <a:ext cx="5639097" cy="5790595"/>
          </a:xfrm>
        </p:spPr>
        <p:txBody>
          <a:bodyPr/>
          <a:lstStyle/>
          <a:p>
            <a:pPr algn="just"/>
            <a:endParaRPr lang="en-GB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5DB10-4C96-459E-8CFF-4810BECC3612}" type="slidenum">
              <a:rPr lang="en-US"/>
              <a:pPr/>
              <a:t>22</a:t>
            </a:fld>
            <a:endParaRPr lang="en-US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C58229-8D21-474B-A8D8-F469E5F80C8E}" type="slidenum">
              <a:rPr lang="en-US"/>
              <a:pPr/>
              <a:t>23</a:t>
            </a:fld>
            <a:endParaRPr 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CB0469-331F-4D25-A9DF-BDC5021A8945}" type="slidenum">
              <a:rPr lang="en-US"/>
              <a:pPr/>
              <a:t>24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9DB062-A6BD-4842-933D-CA7D1F25386C}" type="slidenum">
              <a:rPr lang="en-US"/>
              <a:pPr/>
              <a:t>25</a:t>
            </a:fld>
            <a:endParaRPr lang="en-US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AC8DC7-44AF-49EC-A10F-46CBECB5A96A}" type="slidenum">
              <a:rPr lang="en-US"/>
              <a:pPr/>
              <a:t>26</a:t>
            </a:fld>
            <a:endParaRPr lang="en-US"/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9" y="2667001"/>
            <a:ext cx="5639097" cy="5790595"/>
          </a:xfrm>
        </p:spPr>
        <p:txBody>
          <a:bodyPr/>
          <a:lstStyle/>
          <a:p>
            <a:pPr marL="180194" indent="-180194"/>
            <a:endParaRPr lang="en-GB" dirty="0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D6D3EF-579C-48C2-B0D9-DB83B46E9E8C}" type="slidenum">
              <a:rPr lang="en-US"/>
              <a:pPr/>
              <a:t>27</a:t>
            </a:fld>
            <a:endParaRPr lang="en-US"/>
          </a:p>
        </p:txBody>
      </p:sp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9" y="2667001"/>
            <a:ext cx="5639097" cy="5790595"/>
          </a:xfrm>
        </p:spPr>
        <p:txBody>
          <a:bodyPr/>
          <a:lstStyle/>
          <a:p>
            <a:pPr marL="180194" indent="-180194"/>
            <a:endParaRPr lang="en-GB" dirty="0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BAC9B0-0439-4D13-ADCB-9CA98CE1DDD8}" type="slidenum">
              <a:rPr lang="en-US"/>
              <a:pPr/>
              <a:t>28</a:t>
            </a:fld>
            <a:endParaRPr lang="en-US"/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9" y="2667001"/>
            <a:ext cx="5639097" cy="5790595"/>
          </a:xfrm>
        </p:spPr>
        <p:txBody>
          <a:bodyPr/>
          <a:lstStyle/>
          <a:p>
            <a:pPr marL="180194" indent="-180194"/>
            <a:endParaRPr lang="en-GB" dirty="0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A5A3EB-39A6-48B8-80B5-3505B7072CF1}" type="slidenum">
              <a:rPr lang="en-US"/>
              <a:pPr/>
              <a:t>29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84A303-41D5-4FB6-BF81-68F9EC7BBFD1}" type="slidenum">
              <a:rPr lang="en-US"/>
              <a:pPr/>
              <a:t>30</a:t>
            </a:fld>
            <a:endParaRPr lang="en-US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0B4146-5487-4396-A26A-3C9A968D87BC}" type="slidenum">
              <a:rPr lang="en-US"/>
              <a:pPr/>
              <a:t>31</a:t>
            </a:fld>
            <a:endParaRPr lang="en-US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87DB44-8210-4FEC-A575-58BF856DDA10}" type="slidenum">
              <a:rPr lang="en-US"/>
              <a:pPr/>
              <a:t>4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9" y="2667001"/>
            <a:ext cx="5639097" cy="5790595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0F948B-00FF-4081-BE08-54BF8C4AFFE7}" type="slidenum">
              <a:rPr lang="en-US"/>
              <a:pPr/>
              <a:t>32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46C682-04DE-41B3-816F-D54FF048B3F3}" type="slidenum">
              <a:rPr lang="en-US"/>
              <a:pPr/>
              <a:t>33</a:t>
            </a:fld>
            <a:endParaRPr lang="en-US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9" y="2667001"/>
            <a:ext cx="5639097" cy="5790595"/>
          </a:xfrm>
        </p:spPr>
        <p:txBody>
          <a:bodyPr/>
          <a:lstStyle/>
          <a:p>
            <a:pPr algn="just"/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368DD8-158E-46CB-A7EB-C98DAE897983}" type="slidenum">
              <a:rPr lang="en-US"/>
              <a:pPr/>
              <a:t>5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C4C0AB-E584-4470-8DAE-0241CAE0CA03}" type="slidenum">
              <a:rPr lang="en-US"/>
              <a:pPr/>
              <a:t>6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9" y="2667001"/>
            <a:ext cx="5639097" cy="5790595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407CC3-58E2-4775-86EE-91519B194017}" type="slidenum">
              <a:rPr lang="en-US"/>
              <a:pPr/>
              <a:t>7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BEADBB-5F07-4F56-A434-4C7D721C3850}" type="slidenum">
              <a:rPr lang="en-US"/>
              <a:pPr/>
              <a:t>9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6428F5-26E9-41CF-B386-3D09421A809F}" type="slidenum">
              <a:rPr lang="en-US"/>
              <a:pPr/>
              <a:t>10</a:t>
            </a:fld>
            <a:endParaRPr lang="en-US"/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3BAD09-BA63-42BF-93D7-D4B53B83A89A}" type="slidenum">
              <a:rPr lang="en-US"/>
              <a:pPr/>
              <a:t>11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5"/>
            <a:ext cx="73406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6425" y="274638"/>
            <a:ext cx="1730375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63713" y="274638"/>
            <a:ext cx="5040312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763713" y="274638"/>
            <a:ext cx="6923087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274638"/>
            <a:ext cx="77089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77901" y="1600200"/>
            <a:ext cx="77089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7901" y="3938588"/>
            <a:ext cx="77089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0663" y="1600200"/>
            <a:ext cx="3386137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300663" y="1600200"/>
            <a:ext cx="3386137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300663" y="3938588"/>
            <a:ext cx="3386137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04B7D3ED-6E6E-4862-BAD5-8D749440B9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599" y="4406900"/>
            <a:ext cx="73771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599" y="2906713"/>
            <a:ext cx="7377113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369728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1901" y="1600200"/>
            <a:ext cx="3644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100" y="1535113"/>
            <a:ext cx="35702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100" y="2174875"/>
            <a:ext cx="35702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4100" y="1535113"/>
            <a:ext cx="38227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174875"/>
            <a:ext cx="381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273050"/>
            <a:ext cx="48006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55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1" y="274638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55701" y="1600200"/>
            <a:ext cx="75311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  <p:sldLayoutId id="2147483763" r:id="rId15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9.wmf"/><Relationship Id="rId6" Type="http://schemas.openxmlformats.org/officeDocument/2006/relationships/image" Target="../media/image20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5.emf"/><Relationship Id="rId6" Type="http://schemas.openxmlformats.org/officeDocument/2006/relationships/oleObject" Target="../embeddings/Microsoft_Equation2.bin"/><Relationship Id="rId7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Microsoft_Equation4.bin"/><Relationship Id="rId5" Type="http://schemas.openxmlformats.org/officeDocument/2006/relationships/image" Target="../media/image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Exploratory Factor Analysis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/>
              <a:t>Prof.</a:t>
            </a:r>
            <a:r>
              <a:rPr lang="en-GB" dirty="0" smtClean="0"/>
              <a:t> Andy Field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BADA37F6-2D45-43E5-9C90-6B524F9AAA9F}" type="slidenum">
              <a:rPr lang="en-US"/>
              <a:pPr/>
              <a:t>10</a:t>
            </a:fld>
            <a:endParaRPr lang="en-US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188913"/>
            <a:ext cx="2808287" cy="1143000"/>
          </a:xfrm>
        </p:spPr>
        <p:txBody>
          <a:bodyPr/>
          <a:lstStyle/>
          <a:p>
            <a:r>
              <a:rPr lang="en-GB" sz="4000"/>
              <a:t>The SAQ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28595"/>
            <a:ext cx="5187696" cy="6160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8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501642D6-9635-4B6C-A20A-72EE1ECA7315}" type="slidenum">
              <a:rPr lang="en-US"/>
              <a:pPr/>
              <a:t>11</a:t>
            </a:fld>
            <a:endParaRPr lang="en-US"/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228600"/>
            <a:ext cx="7777162" cy="990600"/>
          </a:xfrm>
        </p:spPr>
        <p:txBody>
          <a:bodyPr/>
          <a:lstStyle/>
          <a:p>
            <a:r>
              <a:rPr lang="en-GB" sz="4800"/>
              <a:t>Initial Considerations</a:t>
            </a:r>
            <a:endParaRPr lang="en-GB"/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350" y="1314450"/>
            <a:ext cx="7378700" cy="47069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/>
              <a:t>The quality of analysis depends upon the quality of the data</a:t>
            </a:r>
            <a:r>
              <a:rPr lang="en-GB" sz="3600" dirty="0"/>
              <a:t> </a:t>
            </a:r>
            <a:r>
              <a:rPr lang="en-GB" sz="2800" dirty="0"/>
              <a:t>(GI</a:t>
            </a:r>
            <a:r>
              <a:rPr lang="en-GB" sz="2800" dirty="0">
                <a:sym typeface="Symbol" pitchFamily="18" charset="2"/>
              </a:rPr>
              <a:t>GO).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sym typeface="Symbol" pitchFamily="18" charset="2"/>
              </a:rPr>
              <a:t>Test variables should correlate quite well</a:t>
            </a:r>
          </a:p>
          <a:p>
            <a:pPr lvl="1">
              <a:lnSpc>
                <a:spcPct val="90000"/>
              </a:lnSpc>
            </a:pPr>
            <a:r>
              <a:rPr lang="en-GB" sz="2400" i="1" dirty="0">
                <a:sym typeface="Symbol" pitchFamily="18" charset="2"/>
              </a:rPr>
              <a:t>r</a:t>
            </a:r>
            <a:r>
              <a:rPr lang="en-GB" sz="2400" dirty="0">
                <a:sym typeface="Symbol" pitchFamily="18" charset="2"/>
              </a:rPr>
              <a:t> &gt; </a:t>
            </a:r>
            <a:r>
              <a:rPr lang="en-GB" sz="2400" dirty="0" smtClean="0">
                <a:sym typeface="Symbol" pitchFamily="18" charset="2"/>
              </a:rPr>
              <a:t>.</a:t>
            </a:r>
            <a:r>
              <a:rPr lang="en-GB" sz="2400" dirty="0">
                <a:sym typeface="Symbol" pitchFamily="18" charset="2"/>
              </a:rPr>
              <a:t>3.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sym typeface="Symbol" pitchFamily="18" charset="2"/>
              </a:rPr>
              <a:t>Avoid </a:t>
            </a:r>
            <a:r>
              <a:rPr lang="en-GB" sz="2800" dirty="0" err="1">
                <a:sym typeface="Symbol" pitchFamily="18" charset="2"/>
              </a:rPr>
              <a:t>Multicollinearity</a:t>
            </a:r>
            <a:r>
              <a:rPr lang="en-GB" sz="2800" dirty="0">
                <a:sym typeface="Symbol" pitchFamily="18" charset="2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sym typeface="Symbol" pitchFamily="18" charset="2"/>
              </a:rPr>
              <a:t>several variables highly correlated, </a:t>
            </a:r>
            <a:r>
              <a:rPr lang="en-GB" sz="2400" i="1" dirty="0">
                <a:sym typeface="Symbol" pitchFamily="18" charset="2"/>
              </a:rPr>
              <a:t>r &gt;</a:t>
            </a:r>
            <a:r>
              <a:rPr lang="en-GB" sz="2400" dirty="0">
                <a:sym typeface="Symbol" pitchFamily="18" charset="2"/>
              </a:rPr>
              <a:t> </a:t>
            </a:r>
            <a:r>
              <a:rPr lang="en-GB" sz="2400" dirty="0" smtClean="0">
                <a:sym typeface="Symbol" pitchFamily="18" charset="2"/>
              </a:rPr>
              <a:t>.</a:t>
            </a:r>
            <a:r>
              <a:rPr lang="en-GB" sz="2400" dirty="0">
                <a:sym typeface="Symbol" pitchFamily="18" charset="2"/>
              </a:rPr>
              <a:t>80.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sym typeface="Symbol" pitchFamily="18" charset="2"/>
              </a:rPr>
              <a:t>Avoid Singularity: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sym typeface="Symbol" pitchFamily="18" charset="2"/>
              </a:rPr>
              <a:t>some variables perfectly correlated, </a:t>
            </a:r>
            <a:r>
              <a:rPr lang="en-GB" sz="2400" i="1" dirty="0">
                <a:sym typeface="Symbol" pitchFamily="18" charset="2"/>
              </a:rPr>
              <a:t>r</a:t>
            </a:r>
            <a:r>
              <a:rPr lang="en-GB" sz="2400" dirty="0">
                <a:sym typeface="Symbol" pitchFamily="18" charset="2"/>
              </a:rPr>
              <a:t> = 1.</a:t>
            </a:r>
          </a:p>
          <a:p>
            <a:pPr>
              <a:lnSpc>
                <a:spcPct val="90000"/>
              </a:lnSpc>
            </a:pPr>
            <a:r>
              <a:rPr lang="en-GB" sz="2800" dirty="0"/>
              <a:t>Screen the correlation matrix, eliminate any variables that obviously cause concern.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8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8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8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8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2" grpId="0" autoUpdateAnimBg="0"/>
      <p:bldP spid="148483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605DCE3D-9634-455D-A8DD-04B33F3C1A81}" type="slidenum">
              <a:rPr lang="en-US"/>
              <a:pPr/>
              <a:t>12</a:t>
            </a:fld>
            <a:endParaRPr lang="en-US"/>
          </a:p>
        </p:txBody>
      </p:sp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Further Considerations</a:t>
            </a:r>
            <a:endParaRPr lang="en-US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sz="2000">
                <a:sym typeface="Symbol" pitchFamily="18" charset="2"/>
              </a:rPr>
              <a:t>Determinant:</a:t>
            </a:r>
          </a:p>
          <a:p>
            <a:pPr lvl="1">
              <a:lnSpc>
                <a:spcPct val="80000"/>
              </a:lnSpc>
            </a:pPr>
            <a:r>
              <a:rPr lang="en-GB" sz="1800">
                <a:sym typeface="Symbol" pitchFamily="18" charset="2"/>
              </a:rPr>
              <a:t>Indicator of multicollinearity</a:t>
            </a:r>
          </a:p>
          <a:p>
            <a:pPr lvl="1">
              <a:lnSpc>
                <a:spcPct val="80000"/>
              </a:lnSpc>
            </a:pPr>
            <a:r>
              <a:rPr lang="en-GB" sz="1800">
                <a:sym typeface="Symbol" pitchFamily="18" charset="2"/>
              </a:rPr>
              <a:t>should be greater than 0.00001.</a:t>
            </a:r>
          </a:p>
          <a:p>
            <a:pPr>
              <a:lnSpc>
                <a:spcPct val="80000"/>
              </a:lnSpc>
            </a:pPr>
            <a:r>
              <a:rPr lang="en-GB" sz="2000">
                <a:sym typeface="Symbol" pitchFamily="18" charset="2"/>
              </a:rPr>
              <a:t>Kaiser-Meyer-Olkin (KMO):</a:t>
            </a:r>
          </a:p>
          <a:p>
            <a:pPr lvl="1">
              <a:lnSpc>
                <a:spcPct val="80000"/>
              </a:lnSpc>
            </a:pPr>
            <a:r>
              <a:rPr lang="en-GB" sz="1800">
                <a:sym typeface="Symbol" pitchFamily="18" charset="2"/>
              </a:rPr>
              <a:t>Measures sampling adequacy</a:t>
            </a:r>
          </a:p>
          <a:p>
            <a:pPr lvl="1">
              <a:lnSpc>
                <a:spcPct val="80000"/>
              </a:lnSpc>
            </a:pPr>
            <a:r>
              <a:rPr lang="en-GB" sz="1800">
                <a:sym typeface="Symbol" pitchFamily="18" charset="2"/>
              </a:rPr>
              <a:t>should be greater than 0.5.</a:t>
            </a:r>
          </a:p>
          <a:p>
            <a:pPr>
              <a:lnSpc>
                <a:spcPct val="80000"/>
              </a:lnSpc>
            </a:pPr>
            <a:r>
              <a:rPr lang="en-GB" sz="2000">
                <a:sym typeface="Symbol" pitchFamily="18" charset="2"/>
              </a:rPr>
              <a:t>Bartlett’s Test of Sphericity:</a:t>
            </a:r>
          </a:p>
          <a:p>
            <a:pPr lvl="1">
              <a:lnSpc>
                <a:spcPct val="80000"/>
              </a:lnSpc>
            </a:pPr>
            <a:r>
              <a:rPr lang="en-GB" sz="1800">
                <a:sym typeface="Symbol" pitchFamily="18" charset="2"/>
              </a:rPr>
              <a:t>Tests whether the R-matrix is an identity matrix</a:t>
            </a:r>
          </a:p>
          <a:p>
            <a:pPr lvl="1">
              <a:lnSpc>
                <a:spcPct val="80000"/>
              </a:lnSpc>
            </a:pPr>
            <a:r>
              <a:rPr lang="en-GB" sz="1800">
                <a:sym typeface="Symbol" pitchFamily="18" charset="2"/>
              </a:rPr>
              <a:t>should be significant at </a:t>
            </a:r>
            <a:r>
              <a:rPr lang="en-GB" sz="1800" i="1">
                <a:sym typeface="Symbol" pitchFamily="18" charset="2"/>
              </a:rPr>
              <a:t>p &lt; </a:t>
            </a:r>
            <a:r>
              <a:rPr lang="en-GB" sz="1800">
                <a:sym typeface="Symbol" pitchFamily="18" charset="2"/>
              </a:rPr>
              <a:t>.05.</a:t>
            </a:r>
          </a:p>
          <a:p>
            <a:pPr>
              <a:lnSpc>
                <a:spcPct val="80000"/>
              </a:lnSpc>
            </a:pPr>
            <a:r>
              <a:rPr lang="en-GB" sz="2000">
                <a:sym typeface="Symbol" pitchFamily="18" charset="2"/>
              </a:rPr>
              <a:t>Anti-Image Matrix:</a:t>
            </a:r>
          </a:p>
          <a:p>
            <a:pPr lvl="1">
              <a:lnSpc>
                <a:spcPct val="80000"/>
              </a:lnSpc>
            </a:pPr>
            <a:r>
              <a:rPr lang="en-GB" sz="1800">
                <a:sym typeface="Symbol" pitchFamily="18" charset="2"/>
              </a:rPr>
              <a:t>Measures of sampling adequacy on diagonal,</a:t>
            </a:r>
          </a:p>
          <a:p>
            <a:pPr lvl="1">
              <a:lnSpc>
                <a:spcPct val="80000"/>
              </a:lnSpc>
            </a:pPr>
            <a:r>
              <a:rPr lang="en-GB" sz="1800">
                <a:sym typeface="Symbol" pitchFamily="18" charset="2"/>
              </a:rPr>
              <a:t>Off-diagonal elements should be small.</a:t>
            </a:r>
          </a:p>
          <a:p>
            <a:pPr>
              <a:lnSpc>
                <a:spcPct val="80000"/>
              </a:lnSpc>
            </a:pPr>
            <a:r>
              <a:rPr lang="en-GB" sz="2000">
                <a:sym typeface="Symbol" pitchFamily="18" charset="2"/>
              </a:rPr>
              <a:t>Reproduced:</a:t>
            </a:r>
          </a:p>
          <a:p>
            <a:pPr lvl="1">
              <a:lnSpc>
                <a:spcPct val="80000"/>
              </a:lnSpc>
            </a:pPr>
            <a:r>
              <a:rPr lang="en-GB" sz="1800">
                <a:sym typeface="Symbol" pitchFamily="18" charset="2"/>
              </a:rPr>
              <a:t>Correlation matrix after rotation</a:t>
            </a:r>
          </a:p>
          <a:p>
            <a:pPr lvl="1">
              <a:lnSpc>
                <a:spcPct val="80000"/>
              </a:lnSpc>
            </a:pPr>
            <a:r>
              <a:rPr lang="en-GB" sz="1800">
                <a:sym typeface="Symbol" pitchFamily="18" charset="2"/>
              </a:rPr>
              <a:t>most residuals should be &lt; |0.05|</a:t>
            </a:r>
            <a:endParaRPr lang="en-US" sz="2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6B44E1E8-71D6-424A-B2BD-9C73295F7914}" type="slidenum">
              <a:rPr lang="en-US"/>
              <a:pPr/>
              <a:t>13</a:t>
            </a:fld>
            <a:endParaRPr lang="en-US"/>
          </a:p>
        </p:txBody>
      </p:sp>
      <p:sp>
        <p:nvSpPr>
          <p:cNvPr id="149506" name="Rectangle 2"/>
          <p:cNvSpPr>
            <a:spLocks noChangeArrowheads="1"/>
          </p:cNvSpPr>
          <p:nvPr/>
        </p:nvSpPr>
        <p:spPr bwMode="auto">
          <a:xfrm>
            <a:off x="1258888" y="239713"/>
            <a:ext cx="7659687" cy="592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800">
                <a:solidFill>
                  <a:srgbClr val="FF0066"/>
                </a:solidFill>
                <a:sym typeface="Symbol" pitchFamily="18" charset="2"/>
              </a:rPr>
              <a:t>Determinant: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GB" sz="2400">
                <a:solidFill>
                  <a:srgbClr val="333399"/>
                </a:solidFill>
                <a:sym typeface="Symbol" pitchFamily="18" charset="2"/>
              </a:rPr>
              <a:t>Indicator of multicollinearity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GB" sz="2400">
                <a:solidFill>
                  <a:srgbClr val="333399"/>
                </a:solidFill>
                <a:sym typeface="Symbol" pitchFamily="18" charset="2"/>
              </a:rPr>
              <a:t>should be greater than 0.00001.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800">
                <a:solidFill>
                  <a:srgbClr val="FF0066"/>
                </a:solidFill>
                <a:sym typeface="Symbol" pitchFamily="18" charset="2"/>
              </a:rPr>
              <a:t>Kaiser-Meyer-Olkin (KMO):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GB" sz="2400">
                <a:solidFill>
                  <a:srgbClr val="333399"/>
                </a:solidFill>
                <a:sym typeface="Symbol" pitchFamily="18" charset="2"/>
              </a:rPr>
              <a:t>Measures sampling adequacy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GB" sz="2400">
                <a:solidFill>
                  <a:srgbClr val="333399"/>
                </a:solidFill>
                <a:sym typeface="Symbol" pitchFamily="18" charset="2"/>
              </a:rPr>
              <a:t>should be greater than 0.5.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800">
                <a:solidFill>
                  <a:srgbClr val="FF0066"/>
                </a:solidFill>
                <a:sym typeface="Symbol" pitchFamily="18" charset="2"/>
              </a:rPr>
              <a:t>Bartlett’s Test of Sphericity: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GB" sz="2400">
                <a:solidFill>
                  <a:srgbClr val="333399"/>
                </a:solidFill>
                <a:sym typeface="Symbol" pitchFamily="18" charset="2"/>
              </a:rPr>
              <a:t>Tests whether the R-matrix is an identity matrix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GB" sz="2400">
                <a:solidFill>
                  <a:srgbClr val="333399"/>
                </a:solidFill>
                <a:sym typeface="Symbol" pitchFamily="18" charset="2"/>
              </a:rPr>
              <a:t>should be significant at </a:t>
            </a:r>
            <a:r>
              <a:rPr lang="en-GB" sz="2400" i="1">
                <a:solidFill>
                  <a:srgbClr val="333399"/>
                </a:solidFill>
                <a:sym typeface="Symbol" pitchFamily="18" charset="2"/>
              </a:rPr>
              <a:t>p &lt; </a:t>
            </a:r>
            <a:r>
              <a:rPr lang="en-GB" sz="2400">
                <a:solidFill>
                  <a:srgbClr val="333399"/>
                </a:solidFill>
                <a:sym typeface="Symbol" pitchFamily="18" charset="2"/>
              </a:rPr>
              <a:t>.05.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800">
                <a:solidFill>
                  <a:srgbClr val="FF0066"/>
                </a:solidFill>
                <a:sym typeface="Symbol" pitchFamily="18" charset="2"/>
              </a:rPr>
              <a:t>Anti-Image Matrix: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GB" sz="2400">
                <a:solidFill>
                  <a:srgbClr val="333399"/>
                </a:solidFill>
                <a:sym typeface="Symbol" pitchFamily="18" charset="2"/>
              </a:rPr>
              <a:t>Measures of sampling adequacy on diagonal,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GB" sz="2400">
                <a:solidFill>
                  <a:srgbClr val="333399"/>
                </a:solidFill>
                <a:sym typeface="Symbol" pitchFamily="18" charset="2"/>
              </a:rPr>
              <a:t>Off-diagonal elements should be small.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GB" sz="2800">
                <a:solidFill>
                  <a:srgbClr val="FF0066"/>
                </a:solidFill>
                <a:sym typeface="Symbol" pitchFamily="18" charset="2"/>
              </a:rPr>
              <a:t>Reproduced: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GB" sz="2400">
                <a:solidFill>
                  <a:srgbClr val="333399"/>
                </a:solidFill>
                <a:sym typeface="Symbol" pitchFamily="18" charset="2"/>
              </a:rPr>
              <a:t>Correlation matrix after rotation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GB" sz="2400">
                <a:solidFill>
                  <a:srgbClr val="333399"/>
                </a:solidFill>
                <a:sym typeface="Symbol" pitchFamily="18" charset="2"/>
              </a:rPr>
              <a:t>most residuals should be &lt; |0.05|</a:t>
            </a:r>
            <a:endParaRPr lang="en-GB" sz="2400">
              <a:solidFill>
                <a:srgbClr val="333399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9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9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9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9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9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9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9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9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9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95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95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95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495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95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6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1E889964-D97B-4896-AE38-AFFECD96DA8F}" type="slidenum">
              <a:rPr lang="en-US"/>
              <a:pPr/>
              <a:t>14</a:t>
            </a:fld>
            <a:endParaRPr lang="en-US"/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228600"/>
            <a:ext cx="7848600" cy="990600"/>
          </a:xfrm>
        </p:spPr>
        <p:txBody>
          <a:bodyPr/>
          <a:lstStyle/>
          <a:p>
            <a:r>
              <a:rPr lang="en-GB"/>
              <a:t>Finding Factors: Communality</a:t>
            </a:r>
            <a:endParaRPr lang="en-GB" sz="4000"/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7450" y="1484313"/>
            <a:ext cx="7489825" cy="4537075"/>
          </a:xfrm>
        </p:spPr>
        <p:txBody>
          <a:bodyPr/>
          <a:lstStyle/>
          <a:p>
            <a:r>
              <a:rPr lang="en-GB" sz="2800"/>
              <a:t>Common Variance:</a:t>
            </a:r>
          </a:p>
          <a:p>
            <a:pPr lvl="1"/>
            <a:r>
              <a:rPr lang="en-GB" sz="2400"/>
              <a:t>Variance that a variable shares with other variables.</a:t>
            </a:r>
          </a:p>
          <a:p>
            <a:r>
              <a:rPr lang="en-GB" sz="2800"/>
              <a:t>Unique Variance</a:t>
            </a:r>
            <a:r>
              <a:rPr lang="en-GB" sz="2800" b="1"/>
              <a:t>:</a:t>
            </a:r>
          </a:p>
          <a:p>
            <a:pPr lvl="1"/>
            <a:r>
              <a:rPr lang="en-GB" sz="2400"/>
              <a:t>Variance that is unique to a particular variable</a:t>
            </a:r>
            <a:r>
              <a:rPr lang="en-GB" sz="2400" b="1"/>
              <a:t>.</a:t>
            </a:r>
          </a:p>
          <a:p>
            <a:r>
              <a:rPr lang="en-GB" sz="2800"/>
              <a:t>The proportion of common variance in a variable is called the communality</a:t>
            </a:r>
            <a:r>
              <a:rPr lang="en-GB" sz="2800" b="1"/>
              <a:t>.</a:t>
            </a:r>
          </a:p>
          <a:p>
            <a:pPr lvl="1">
              <a:buClr>
                <a:schemeClr val="tx2"/>
              </a:buClr>
              <a:buFontTx/>
              <a:buChar char="•"/>
            </a:pPr>
            <a:r>
              <a:rPr lang="en-GB" sz="2400"/>
              <a:t>Communality = 1, All variance shared.</a:t>
            </a:r>
          </a:p>
          <a:p>
            <a:pPr lvl="1">
              <a:buClr>
                <a:schemeClr val="tx2"/>
              </a:buClr>
              <a:buFontTx/>
              <a:buChar char="•"/>
            </a:pPr>
            <a:r>
              <a:rPr lang="en-GB" sz="2400"/>
              <a:t>Communality = 0, No variance shared.</a:t>
            </a:r>
          </a:p>
          <a:p>
            <a:pPr lvl="1">
              <a:buClr>
                <a:schemeClr val="tx2"/>
              </a:buClr>
              <a:buFontTx/>
              <a:buChar char="•"/>
            </a:pPr>
            <a:r>
              <a:rPr lang="en-GB" sz="2400"/>
              <a:t>0 &lt; Communality &lt; 1 = Some variance shared.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1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1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4" grpId="0" autoUpdateAnimBg="0"/>
      <p:bldP spid="151555" grpId="0" build="p" bldLvl="2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B615A65C-288F-46D9-8EAC-79D78E20DF04}" type="slidenum">
              <a:rPr lang="en-US"/>
              <a:pPr/>
              <a:t>15</a:t>
            </a:fld>
            <a:endParaRPr lang="en-US"/>
          </a:p>
        </p:txBody>
      </p:sp>
      <p:sp>
        <p:nvSpPr>
          <p:cNvPr id="152578" name="Oval 2"/>
          <p:cNvSpPr>
            <a:spLocks noChangeArrowheads="1"/>
          </p:cNvSpPr>
          <p:nvPr/>
        </p:nvSpPr>
        <p:spPr bwMode="auto">
          <a:xfrm>
            <a:off x="2212975" y="1092200"/>
            <a:ext cx="3565525" cy="32940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3600">
                <a:solidFill>
                  <a:schemeClr val="accent2"/>
                </a:solidFill>
                <a:latin typeface="Trebuchet MS" pitchFamily="34" charset="0"/>
              </a:rPr>
              <a:t>Variance of</a:t>
            </a:r>
          </a:p>
          <a:p>
            <a:pPr algn="ctr" eaLnBrk="0" hangingPunct="0"/>
            <a:r>
              <a:rPr lang="en-US" sz="3600">
                <a:solidFill>
                  <a:schemeClr val="accent2"/>
                </a:solidFill>
                <a:latin typeface="Trebuchet MS" pitchFamily="34" charset="0"/>
              </a:rPr>
              <a:t>Variable 1</a:t>
            </a:r>
          </a:p>
        </p:txBody>
      </p:sp>
      <p:sp>
        <p:nvSpPr>
          <p:cNvPr id="152579" name="Oval 3"/>
          <p:cNvSpPr>
            <a:spLocks noChangeArrowheads="1"/>
          </p:cNvSpPr>
          <p:nvPr/>
        </p:nvSpPr>
        <p:spPr bwMode="auto">
          <a:xfrm>
            <a:off x="1185863" y="1262063"/>
            <a:ext cx="3127375" cy="3448050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3600">
                <a:latin typeface="Trebuchet MS" pitchFamily="34" charset="0"/>
              </a:rPr>
              <a:t>Variance of</a:t>
            </a:r>
          </a:p>
          <a:p>
            <a:pPr algn="ctr" eaLnBrk="0" hangingPunct="0"/>
            <a:r>
              <a:rPr lang="en-US" sz="3600">
                <a:latin typeface="Trebuchet MS" pitchFamily="34" charset="0"/>
              </a:rPr>
              <a:t>Variable 2</a:t>
            </a:r>
            <a:endParaRPr lang="en-US" sz="3600">
              <a:solidFill>
                <a:schemeClr val="accent2"/>
              </a:solidFill>
              <a:latin typeface="Trebuchet MS" pitchFamily="34" charset="0"/>
            </a:endParaRPr>
          </a:p>
        </p:txBody>
      </p:sp>
      <p:sp>
        <p:nvSpPr>
          <p:cNvPr id="152580" name="Oval 4"/>
          <p:cNvSpPr>
            <a:spLocks noChangeArrowheads="1"/>
          </p:cNvSpPr>
          <p:nvPr/>
        </p:nvSpPr>
        <p:spPr bwMode="auto">
          <a:xfrm>
            <a:off x="2195513" y="908050"/>
            <a:ext cx="4632325" cy="3706813"/>
          </a:xfrm>
          <a:prstGeom prst="ellipse">
            <a:avLst/>
          </a:prstGeom>
          <a:solidFill>
            <a:srgbClr val="FF3300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3600">
                <a:solidFill>
                  <a:schemeClr val="bg1"/>
                </a:solidFill>
                <a:latin typeface="Trebuchet MS" pitchFamily="34" charset="0"/>
              </a:rPr>
              <a:t>Variance of</a:t>
            </a:r>
          </a:p>
          <a:p>
            <a:pPr algn="ctr" eaLnBrk="0" hangingPunct="0"/>
            <a:r>
              <a:rPr lang="en-US" sz="3600">
                <a:solidFill>
                  <a:schemeClr val="bg1"/>
                </a:solidFill>
                <a:latin typeface="Trebuchet MS" pitchFamily="34" charset="0"/>
              </a:rPr>
              <a:t>Variable 3</a:t>
            </a:r>
          </a:p>
        </p:txBody>
      </p:sp>
      <p:sp>
        <p:nvSpPr>
          <p:cNvPr id="152581" name="Oval 5"/>
          <p:cNvSpPr>
            <a:spLocks noChangeArrowheads="1"/>
          </p:cNvSpPr>
          <p:nvPr/>
        </p:nvSpPr>
        <p:spPr bwMode="auto">
          <a:xfrm>
            <a:off x="5732463" y="3895725"/>
            <a:ext cx="3030537" cy="2074863"/>
          </a:xfrm>
          <a:prstGeom prst="ellipse">
            <a:avLst/>
          </a:prstGeom>
          <a:solidFill>
            <a:schemeClr val="tx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3600">
                <a:solidFill>
                  <a:schemeClr val="bg1"/>
                </a:solidFill>
                <a:latin typeface="Trebuchet MS" pitchFamily="34" charset="0"/>
              </a:rPr>
              <a:t>Variance of</a:t>
            </a:r>
          </a:p>
          <a:p>
            <a:pPr algn="ctr" eaLnBrk="0" hangingPunct="0"/>
            <a:r>
              <a:rPr lang="en-US" sz="3600">
                <a:solidFill>
                  <a:schemeClr val="bg1"/>
                </a:solidFill>
                <a:latin typeface="Trebuchet MS" pitchFamily="34" charset="0"/>
              </a:rPr>
              <a:t>Variable 4</a:t>
            </a:r>
          </a:p>
        </p:txBody>
      </p:sp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6589713" y="327025"/>
            <a:ext cx="20970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sz="2000">
                <a:solidFill>
                  <a:schemeClr val="accent2"/>
                </a:solidFill>
                <a:latin typeface="Trebuchet MS" pitchFamily="34" charset="0"/>
              </a:rPr>
              <a:t>Communality = 1</a:t>
            </a:r>
          </a:p>
        </p:txBody>
      </p:sp>
      <p:sp>
        <p:nvSpPr>
          <p:cNvPr id="152583" name="Line 7"/>
          <p:cNvSpPr>
            <a:spLocks noChangeShapeType="1"/>
          </p:cNvSpPr>
          <p:nvPr/>
        </p:nvSpPr>
        <p:spPr bwMode="auto">
          <a:xfrm flipH="1">
            <a:off x="4719638" y="665163"/>
            <a:ext cx="1946275" cy="1177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52584" name="Text Box 8"/>
          <p:cNvSpPr txBox="1">
            <a:spLocks noChangeArrowheads="1"/>
          </p:cNvSpPr>
          <p:nvPr/>
        </p:nvSpPr>
        <p:spPr bwMode="auto">
          <a:xfrm>
            <a:off x="7096125" y="2092325"/>
            <a:ext cx="20970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sz="2000">
                <a:solidFill>
                  <a:schemeClr val="accent2"/>
                </a:solidFill>
                <a:latin typeface="Trebuchet MS" pitchFamily="34" charset="0"/>
              </a:rPr>
              <a:t>Communality</a:t>
            </a:r>
            <a:r>
              <a:rPr lang="en-GB" sz="2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</a:rPr>
              <a:t> = 0</a:t>
            </a:r>
          </a:p>
        </p:txBody>
      </p:sp>
      <p:sp>
        <p:nvSpPr>
          <p:cNvPr id="152585" name="Line 9"/>
          <p:cNvSpPr>
            <a:spLocks noChangeShapeType="1"/>
          </p:cNvSpPr>
          <p:nvPr/>
        </p:nvSpPr>
        <p:spPr bwMode="auto">
          <a:xfrm flipH="1">
            <a:off x="7294563" y="2460625"/>
            <a:ext cx="487362" cy="1530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2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2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8" grpId="0" animBg="1" autoUpdateAnimBg="0"/>
      <p:bldP spid="152579" grpId="0" animBg="1" autoUpdateAnimBg="0"/>
      <p:bldP spid="152580" grpId="0" animBg="1" autoUpdateAnimBg="0"/>
      <p:bldP spid="152581" grpId="0" animBg="1" autoUpdateAnimBg="0"/>
      <p:bldP spid="152582" grpId="0"/>
      <p:bldP spid="152583" grpId="0" animBg="1"/>
      <p:bldP spid="152584" grpId="0"/>
      <p:bldP spid="15258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5D24008C-B5F4-4DE0-8525-D0F553455645}" type="slidenum">
              <a:rPr lang="en-US"/>
              <a:pPr/>
              <a:t>16</a:t>
            </a:fld>
            <a:endParaRPr lang="en-US"/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228600"/>
            <a:ext cx="7416800" cy="990600"/>
          </a:xfrm>
        </p:spPr>
        <p:txBody>
          <a:bodyPr/>
          <a:lstStyle/>
          <a:p>
            <a:r>
              <a:rPr lang="en-GB" sz="4800"/>
              <a:t>Finding</a:t>
            </a:r>
            <a:r>
              <a:rPr lang="en-GB" sz="4800" b="1"/>
              <a:t> </a:t>
            </a:r>
            <a:r>
              <a:rPr lang="en-GB" sz="4800"/>
              <a:t>Factors</a:t>
            </a:r>
            <a:endParaRPr lang="en-GB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7813" y="1514475"/>
            <a:ext cx="7143750" cy="4714875"/>
          </a:xfrm>
        </p:spPr>
        <p:txBody>
          <a:bodyPr/>
          <a:lstStyle/>
          <a:p>
            <a:r>
              <a:rPr lang="en-GB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We find factors by calculating the amount of common variance</a:t>
            </a:r>
          </a:p>
          <a:p>
            <a:pPr lvl="1"/>
            <a:r>
              <a:rPr lang="en-GB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Circularity</a:t>
            </a:r>
          </a:p>
          <a:p>
            <a:r>
              <a:rPr lang="en-GB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Principal Components Analysis:</a:t>
            </a:r>
          </a:p>
          <a:p>
            <a:pPr lvl="1"/>
            <a:r>
              <a:rPr lang="en-GB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Assume all variance is shared</a:t>
            </a:r>
          </a:p>
          <a:p>
            <a:pPr lvl="1"/>
            <a:r>
              <a:rPr lang="en-GB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All Communalities = 1</a:t>
            </a:r>
          </a:p>
          <a:p>
            <a:r>
              <a:rPr lang="en-GB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Factor Analysis</a:t>
            </a:r>
          </a:p>
          <a:p>
            <a:pPr lvl="1"/>
            <a:r>
              <a:rPr lang="en-GB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Estimate Communality</a:t>
            </a:r>
          </a:p>
          <a:p>
            <a:pPr lvl="1"/>
            <a:r>
              <a:rPr lang="en-GB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Use Squared Multiple Correlation (SMC)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3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3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3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3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3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3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3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2" grpId="0" autoUpdateAnimBg="0"/>
      <p:bldP spid="153603" grpId="0" build="p" bldLvl="2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014EB314-2750-49F9-AAF0-10B9BBD99BDC}" type="slidenum">
              <a:rPr lang="en-US"/>
              <a:pPr/>
              <a:t>17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092180"/>
            <a:ext cx="7716520" cy="4996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192DF95F-A70A-4266-A41A-50758B81A9E2}" type="slidenum">
              <a:rPr lang="en-US"/>
              <a:pPr/>
              <a:t>18</a:t>
            </a:fld>
            <a:endParaRPr lang="en-US"/>
          </a:p>
        </p:txBody>
      </p:sp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228600"/>
            <a:ext cx="7123112" cy="990600"/>
          </a:xfrm>
        </p:spPr>
        <p:txBody>
          <a:bodyPr/>
          <a:lstStyle/>
          <a:p>
            <a:r>
              <a:rPr lang="en-GB" sz="4800" dirty="0"/>
              <a:t>Factor Extraction</a:t>
            </a:r>
            <a:endParaRPr lang="en-GB" dirty="0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7813" y="1514475"/>
            <a:ext cx="7143750" cy="47148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Kaiser’s Extraction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Kaiser (1960): retain factors with Eigen values &gt; 1.</a:t>
            </a:r>
          </a:p>
          <a:p>
            <a:pPr>
              <a:lnSpc>
                <a:spcPct val="90000"/>
              </a:lnSpc>
            </a:pPr>
            <a:r>
              <a:rPr lang="en-US" sz="2800" dirty="0" err="1"/>
              <a:t>Scree</a:t>
            </a:r>
            <a:r>
              <a:rPr lang="en-US" sz="2800" dirty="0"/>
              <a:t> Plot</a:t>
            </a:r>
          </a:p>
          <a:p>
            <a:pPr lvl="1">
              <a:lnSpc>
                <a:spcPct val="90000"/>
              </a:lnSpc>
            </a:pPr>
            <a:r>
              <a:rPr lang="en-US" sz="2400" dirty="0" err="1"/>
              <a:t>Cattell</a:t>
            </a:r>
            <a:r>
              <a:rPr lang="en-US" sz="2400" dirty="0"/>
              <a:t> (1966): use ‘point of inflexion’ of the </a:t>
            </a:r>
            <a:r>
              <a:rPr lang="en-US" sz="2400" dirty="0" err="1"/>
              <a:t>scree</a:t>
            </a:r>
            <a:r>
              <a:rPr lang="en-US" sz="2400" dirty="0"/>
              <a:t> plot.</a:t>
            </a:r>
          </a:p>
          <a:p>
            <a:pPr>
              <a:lnSpc>
                <a:spcPct val="90000"/>
              </a:lnSpc>
            </a:pPr>
            <a:r>
              <a:rPr lang="en-GB" sz="2800" dirty="0"/>
              <a:t>Which Rule?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Use Kaiser’s Extraction when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less than 30 variables, communalities after extraction &gt; 0.7.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sample size &gt; 250 and mean communality </a:t>
            </a:r>
            <a:r>
              <a:rPr lang="en-US" sz="2000" dirty="0">
                <a:cs typeface="Arial" charset="0"/>
              </a:rPr>
              <a:t>≥</a:t>
            </a:r>
            <a:r>
              <a:rPr lang="en-US" sz="2000" dirty="0"/>
              <a:t> 0.6.</a:t>
            </a:r>
          </a:p>
          <a:p>
            <a:pPr lvl="1">
              <a:lnSpc>
                <a:spcPct val="90000"/>
              </a:lnSpc>
            </a:pPr>
            <a:r>
              <a:rPr lang="en-US" sz="2400" dirty="0" err="1"/>
              <a:t>Scree</a:t>
            </a:r>
            <a:r>
              <a:rPr lang="en-US" sz="2400" dirty="0"/>
              <a:t> plot is good if sample size is &gt; 200.</a:t>
            </a:r>
            <a:endParaRPr lang="en-GB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69200" y="279400"/>
            <a:ext cx="1745790" cy="1755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4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64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4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4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4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6" grpId="0" autoUpdateAnimBg="0"/>
      <p:bldP spid="164867" grpId="0" build="p" bldLvl="2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79278FBC-6F13-45B6-8041-789EB5E42631}" type="slidenum">
              <a:rPr lang="en-US"/>
              <a:pPr/>
              <a:t>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90" y="965208"/>
            <a:ext cx="8195310" cy="4989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0E6FAA08-CC7E-4FA9-B7D2-2B3F6B6BE2C8}" type="slidenum">
              <a:rPr lang="en-US"/>
              <a:pPr/>
              <a:t>2</a:t>
            </a:fld>
            <a:endParaRPr lang="en-US"/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3" y="323850"/>
            <a:ext cx="7561262" cy="1428750"/>
          </a:xfrm>
        </p:spPr>
        <p:txBody>
          <a:bodyPr/>
          <a:lstStyle/>
          <a:p>
            <a:r>
              <a:rPr lang="en-GB" dirty="0" smtClean="0"/>
              <a:t>Aims</a:t>
            </a:r>
            <a:endParaRPr lang="en-GB" dirty="0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1913" y="1687513"/>
            <a:ext cx="7473950" cy="433387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GB" sz="3600" dirty="0" smtClean="0"/>
              <a:t>Explore Factor Analysis and Principal Component Analysis (PCA)</a:t>
            </a:r>
          </a:p>
          <a:p>
            <a:pPr>
              <a:lnSpc>
                <a:spcPct val="90000"/>
              </a:lnSpc>
            </a:pPr>
            <a:r>
              <a:rPr lang="en-GB" sz="3600" dirty="0" smtClean="0"/>
              <a:t>What </a:t>
            </a:r>
            <a:r>
              <a:rPr lang="en-GB" sz="3600" dirty="0"/>
              <a:t>Are Factors?</a:t>
            </a:r>
          </a:p>
          <a:p>
            <a:pPr>
              <a:lnSpc>
                <a:spcPct val="90000"/>
              </a:lnSpc>
            </a:pPr>
            <a:r>
              <a:rPr lang="en-GB" sz="3600" dirty="0"/>
              <a:t>Representing Factors</a:t>
            </a:r>
          </a:p>
          <a:p>
            <a:pPr lvl="1">
              <a:lnSpc>
                <a:spcPct val="90000"/>
              </a:lnSpc>
            </a:pPr>
            <a:r>
              <a:rPr lang="en-GB" sz="3200" dirty="0"/>
              <a:t>Graphs and Equations</a:t>
            </a:r>
          </a:p>
          <a:p>
            <a:pPr>
              <a:lnSpc>
                <a:spcPct val="90000"/>
              </a:lnSpc>
            </a:pPr>
            <a:r>
              <a:rPr lang="en-GB" sz="3600" dirty="0"/>
              <a:t>Extracting factors</a:t>
            </a:r>
          </a:p>
          <a:p>
            <a:pPr lvl="1">
              <a:lnSpc>
                <a:spcPct val="90000"/>
              </a:lnSpc>
            </a:pPr>
            <a:r>
              <a:rPr lang="en-GB" sz="3200" dirty="0"/>
              <a:t>Methods and Criteria</a:t>
            </a:r>
          </a:p>
          <a:p>
            <a:pPr>
              <a:lnSpc>
                <a:spcPct val="90000"/>
              </a:lnSpc>
            </a:pPr>
            <a:r>
              <a:rPr lang="en-GB" sz="3600" dirty="0"/>
              <a:t>Interpreting Factor Structures</a:t>
            </a:r>
          </a:p>
          <a:p>
            <a:pPr lvl="1">
              <a:lnSpc>
                <a:spcPct val="90000"/>
              </a:lnSpc>
            </a:pPr>
            <a:r>
              <a:rPr lang="en-GB" sz="3200" dirty="0"/>
              <a:t>Factor </a:t>
            </a:r>
            <a:r>
              <a:rPr lang="en-GB" sz="3200" dirty="0" smtClean="0"/>
              <a:t>Rotation</a:t>
            </a:r>
          </a:p>
          <a:p>
            <a:pPr>
              <a:lnSpc>
                <a:spcPct val="90000"/>
              </a:lnSpc>
            </a:pPr>
            <a:r>
              <a:rPr lang="en-GB" sz="3600" dirty="0" smtClean="0"/>
              <a:t>Reliability</a:t>
            </a:r>
          </a:p>
          <a:p>
            <a:pPr lvl="1">
              <a:lnSpc>
                <a:spcPct val="90000"/>
              </a:lnSpc>
            </a:pPr>
            <a:r>
              <a:rPr lang="en-GB" dirty="0" err="1" smtClean="0"/>
              <a:t>Cronbach’s</a:t>
            </a:r>
            <a:r>
              <a:rPr lang="en-GB" dirty="0" smtClean="0"/>
              <a:t> alpha</a:t>
            </a:r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7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7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7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7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8" grpId="0" autoUpdateAnimBg="0"/>
      <p:bldP spid="137219" grpId="0" build="p" bldLvl="3" autoUpdateAnimBg="0" advAuto="200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60F4958-2472-47AA-9B8F-6E57F8CAF8B9}" type="slidenum">
              <a:rPr lang="en-US"/>
              <a:pPr/>
              <a:t>20</a:t>
            </a:fld>
            <a:endParaRPr lang="en-US"/>
          </a:p>
        </p:txBody>
      </p:sp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62" y="274638"/>
            <a:ext cx="7758138" cy="868346"/>
          </a:xfrm>
        </p:spPr>
        <p:txBody>
          <a:bodyPr/>
          <a:lstStyle/>
          <a:p>
            <a:r>
              <a:rPr lang="en-GB" dirty="0" err="1"/>
              <a:t>Scree</a:t>
            </a:r>
            <a:r>
              <a:rPr lang="en-GB" dirty="0"/>
              <a:t> Plots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841500"/>
            <a:ext cx="7837424" cy="35133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CBCEA65A-D92E-4F6C-8D2B-DB5BAA9AC96A}" type="slidenum">
              <a:rPr lang="en-US"/>
              <a:pPr/>
              <a:t>21</a:t>
            </a:fld>
            <a:endParaRPr lang="en-US"/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Rotation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9250" y="1928802"/>
            <a:ext cx="6810375" cy="3887798"/>
          </a:xfrm>
        </p:spPr>
        <p:txBody>
          <a:bodyPr/>
          <a:lstStyle/>
          <a:p>
            <a:r>
              <a:rPr lang="en-GB" sz="2800" dirty="0"/>
              <a:t>To aid interpretation it is possible to maximise the loading of a variable on one factor while minimising its loading on all other factors</a:t>
            </a:r>
          </a:p>
          <a:p>
            <a:r>
              <a:rPr lang="en-GB" sz="2800" dirty="0"/>
              <a:t>This is known as Factor Rotation</a:t>
            </a:r>
          </a:p>
          <a:p>
            <a:r>
              <a:rPr lang="en-GB" sz="2800" dirty="0"/>
              <a:t>There are two types:</a:t>
            </a:r>
          </a:p>
          <a:p>
            <a:pPr lvl="1"/>
            <a:r>
              <a:rPr lang="en-GB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Orthogonal</a:t>
            </a:r>
            <a:r>
              <a:rPr lang="en-GB" sz="2400" dirty="0"/>
              <a:t> (factors are uncorrelated)</a:t>
            </a:r>
          </a:p>
          <a:p>
            <a:pPr lvl="1"/>
            <a:r>
              <a:rPr lang="en-GB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Oblique</a:t>
            </a:r>
            <a:r>
              <a:rPr lang="en-GB" sz="2400" dirty="0"/>
              <a:t> (factors </a:t>
            </a:r>
            <a:r>
              <a:rPr lang="en-GB" sz="2400" dirty="0" err="1"/>
              <a:t>intercorrelate</a:t>
            </a:r>
            <a:r>
              <a:rPr lang="en-GB" sz="2400" dirty="0"/>
              <a:t>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0"/>
            <a:ext cx="2256368" cy="200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7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7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7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8" grpId="0" autoUpdateAnimBg="0"/>
      <p:bldP spid="157699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293726FF-4F75-414E-8161-E64C5F0F78D2}" type="slidenum">
              <a:rPr lang="en-US"/>
              <a:pPr/>
              <a:t>22</a:t>
            </a:fld>
            <a:endParaRPr lang="en-US"/>
          </a:p>
        </p:txBody>
      </p:sp>
      <p:sp>
        <p:nvSpPr>
          <p:cNvPr id="158734" name="Rectangle 14"/>
          <p:cNvSpPr>
            <a:spLocks noChangeArrowheads="1"/>
          </p:cNvSpPr>
          <p:nvPr/>
        </p:nvSpPr>
        <p:spPr bwMode="auto">
          <a:xfrm>
            <a:off x="1258888" y="196850"/>
            <a:ext cx="360045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/>
            <a:r>
              <a:rPr lang="en-GB" sz="3600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</a:rPr>
              <a:t>Orthogonal</a:t>
            </a:r>
          </a:p>
        </p:txBody>
      </p:sp>
      <p:sp>
        <p:nvSpPr>
          <p:cNvPr id="158735" name="Rectangle 15"/>
          <p:cNvSpPr>
            <a:spLocks noChangeArrowheads="1"/>
          </p:cNvSpPr>
          <p:nvPr/>
        </p:nvSpPr>
        <p:spPr bwMode="auto">
          <a:xfrm>
            <a:off x="5435600" y="196850"/>
            <a:ext cx="37084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/>
            <a:r>
              <a:rPr lang="en-GB" sz="3600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</a:rPr>
              <a:t>Oblique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5825" y="1374775"/>
            <a:ext cx="7999413" cy="410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8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34" grpId="0" autoUpdateAnimBg="0"/>
      <p:bldP spid="158735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661E1BA5-124A-4513-8FC2-C50603E78F31}" type="slidenum">
              <a:rPr lang="en-US"/>
              <a:pPr/>
              <a:t>23</a:t>
            </a:fld>
            <a:endParaRPr lang="en-US"/>
          </a:p>
        </p:txBody>
      </p:sp>
      <p:sp>
        <p:nvSpPr>
          <p:cNvPr id="1597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Before Rotation</a:t>
            </a:r>
            <a:endParaRPr lang="en-US"/>
          </a:p>
        </p:txBody>
      </p:sp>
      <p:pic>
        <p:nvPicPr>
          <p:cNvPr id="159753" name="Picture 9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3563938" y="1125538"/>
            <a:ext cx="3335337" cy="5111750"/>
          </a:xfrm>
          <a:noFill/>
          <a:ln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1" y="274638"/>
            <a:ext cx="7543800" cy="1249362"/>
          </a:xfrm>
        </p:spPr>
        <p:txBody>
          <a:bodyPr/>
          <a:lstStyle/>
          <a:p>
            <a:r>
              <a:rPr lang="en-GB" dirty="0"/>
              <a:t>Orthogonal </a:t>
            </a:r>
            <a:r>
              <a:rPr lang="en-GB" dirty="0" smtClean="0"/>
              <a:t>Rotation (</a:t>
            </a:r>
            <a:r>
              <a:rPr lang="en-GB" dirty="0" err="1" smtClean="0"/>
              <a:t>varimax</a:t>
            </a:r>
            <a:r>
              <a:rPr lang="en-GB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22A176AE-FE6C-4936-BCF1-1103A685E15B}" type="slidenum">
              <a:rPr lang="en-US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095" y="1600195"/>
            <a:ext cx="6780657" cy="47506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Oblique Rotation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D11E5454-4432-4761-BADA-181DB8D7A559}" type="slidenum">
              <a:rPr lang="en-US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08091"/>
            <a:ext cx="7103364" cy="4990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00B90F8B-87FE-4A9F-BD7E-3BAC6B419006}" type="slidenum">
              <a:rPr lang="en-US"/>
              <a:pPr/>
              <a:t>26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28600"/>
            <a:ext cx="7345363" cy="990600"/>
          </a:xfrm>
        </p:spPr>
        <p:txBody>
          <a:bodyPr/>
          <a:lstStyle/>
          <a:p>
            <a:r>
              <a:rPr lang="en-GB" sz="4800"/>
              <a:t>Reliability</a:t>
            </a:r>
            <a:endParaRPr lang="en-GB"/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1913" y="1628775"/>
            <a:ext cx="7450137" cy="43926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400"/>
              <a:t>Test-Retest Method</a:t>
            </a:r>
          </a:p>
          <a:p>
            <a:pPr lvl="1">
              <a:lnSpc>
                <a:spcPct val="90000"/>
              </a:lnSpc>
            </a:pPr>
            <a:r>
              <a:rPr lang="en-GB" sz="2000"/>
              <a:t>What about practice effects/mood states?</a:t>
            </a:r>
          </a:p>
          <a:p>
            <a:pPr>
              <a:lnSpc>
                <a:spcPct val="90000"/>
              </a:lnSpc>
            </a:pPr>
            <a:r>
              <a:rPr lang="en-GB" sz="2400"/>
              <a:t>Alternate Form Method</a:t>
            </a:r>
          </a:p>
          <a:p>
            <a:pPr lvl="1">
              <a:lnSpc>
                <a:spcPct val="90000"/>
              </a:lnSpc>
            </a:pPr>
            <a:r>
              <a:rPr lang="en-GB" sz="2000"/>
              <a:t>Expensive and Impractical</a:t>
            </a:r>
          </a:p>
          <a:p>
            <a:pPr>
              <a:lnSpc>
                <a:spcPct val="90000"/>
              </a:lnSpc>
            </a:pPr>
            <a:r>
              <a:rPr lang="en-GB" sz="2400"/>
              <a:t>Split-Half Method</a:t>
            </a:r>
          </a:p>
          <a:p>
            <a:pPr lvl="1">
              <a:lnSpc>
                <a:spcPct val="90000"/>
              </a:lnSpc>
            </a:pPr>
            <a:r>
              <a:rPr lang="en-GB" sz="2000"/>
              <a:t>Splits the questionnaire into two random halves, calculates scores and correlates them.</a:t>
            </a:r>
          </a:p>
          <a:p>
            <a:pPr>
              <a:lnSpc>
                <a:spcPct val="90000"/>
              </a:lnSpc>
            </a:pPr>
            <a:r>
              <a:rPr lang="en-GB" sz="2400"/>
              <a:t>Cronbach’s Alpha</a:t>
            </a:r>
          </a:p>
          <a:p>
            <a:pPr lvl="1">
              <a:lnSpc>
                <a:spcPct val="90000"/>
              </a:lnSpc>
            </a:pPr>
            <a:r>
              <a:rPr lang="en-GB" sz="2000"/>
              <a:t>Splits the questionnaire into all possible halves, calculates the scores, correlates them and averages the correlation for all splits (well, sort of …).</a:t>
            </a:r>
          </a:p>
          <a:p>
            <a:pPr lvl="1">
              <a:lnSpc>
                <a:spcPct val="90000"/>
              </a:lnSpc>
            </a:pPr>
            <a:r>
              <a:rPr lang="en-GB" sz="2000"/>
              <a:t>Ranges from 0 (no reliability) to 1 (complete reliability)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3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3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3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3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83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3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3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8" grpId="0" autoUpdateAnimBg="0"/>
      <p:bldP spid="183299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/>
              <a:t>Cronbach’s Alpha</a:t>
            </a:r>
            <a:endParaRPr lang="en-GB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4294967295"/>
          </p:nvPr>
        </p:nvSpPr>
        <p:spPr>
          <a:xfrm>
            <a:off x="0" y="6381750"/>
            <a:ext cx="2133600" cy="3397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01F05AE2-A453-46B1-A122-2C569763A846}" type="slidenum">
              <a:rPr lang="en-US"/>
              <a:pPr/>
              <a:t>27</a:t>
            </a:fld>
            <a:endParaRPr lang="en-US"/>
          </a:p>
        </p:txBody>
      </p:sp>
      <p:graphicFrame>
        <p:nvGraphicFramePr>
          <p:cNvPr id="185347" name="Object 3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459538745"/>
              </p:ext>
            </p:extLst>
          </p:nvPr>
        </p:nvGraphicFramePr>
        <p:xfrm>
          <a:off x="2057400" y="1751013"/>
          <a:ext cx="6248400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Equation" r:id="rId4" imgW="3288960" imgH="711000" progId="Equation.3">
                  <p:embed/>
                </p:oleObj>
              </mc:Choice>
              <mc:Fallback>
                <p:oleObj name="Equation" r:id="rId4" imgW="32889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751013"/>
                        <a:ext cx="6248400" cy="13509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tx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Screen Shot 2013-04-04 at 10.07.4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29" y="4000500"/>
            <a:ext cx="4267835" cy="1561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5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91E693E2-01D7-448D-8849-F174E412B75B}" type="slidenum">
              <a:rPr lang="en-US"/>
              <a:pPr/>
              <a:t>28</a:t>
            </a:fld>
            <a:endParaRPr lang="en-US"/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3" y="228600"/>
            <a:ext cx="7343775" cy="990600"/>
          </a:xfrm>
        </p:spPr>
        <p:txBody>
          <a:bodyPr/>
          <a:lstStyle/>
          <a:p>
            <a:r>
              <a:rPr lang="en-GB" sz="4000"/>
              <a:t>Interpreting Cronbach’s Alpha</a:t>
            </a:r>
            <a:endParaRPr lang="en-GB" sz="3600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7450" y="1541463"/>
            <a:ext cx="7594600" cy="4264025"/>
          </a:xfrm>
          <a:noFill/>
        </p:spPr>
        <p:txBody>
          <a:bodyPr/>
          <a:lstStyle/>
          <a:p>
            <a:r>
              <a:rPr lang="en-GB" sz="2800"/>
              <a:t>Kline (1999)</a:t>
            </a:r>
          </a:p>
          <a:p>
            <a:pPr lvl="1"/>
            <a:r>
              <a:rPr lang="en-GB" sz="2400"/>
              <a:t>Reliable if </a:t>
            </a:r>
            <a:r>
              <a:rPr lang="el-GR" sz="2400"/>
              <a:t>α</a:t>
            </a:r>
            <a:r>
              <a:rPr lang="en-GB" sz="2400"/>
              <a:t> &gt; .7</a:t>
            </a:r>
          </a:p>
          <a:p>
            <a:r>
              <a:rPr lang="en-GB" sz="2800"/>
              <a:t>Depends on the number of items</a:t>
            </a:r>
          </a:p>
          <a:p>
            <a:pPr lvl="1"/>
            <a:r>
              <a:rPr lang="en-GB" sz="2400"/>
              <a:t>More questions = bigger </a:t>
            </a:r>
            <a:r>
              <a:rPr lang="el-GR" sz="2400"/>
              <a:t>α</a:t>
            </a:r>
            <a:endParaRPr lang="en-GB" sz="2400"/>
          </a:p>
          <a:p>
            <a:r>
              <a:rPr lang="en-GB" sz="2800"/>
              <a:t>Treat Subscales separately</a:t>
            </a:r>
          </a:p>
          <a:p>
            <a:r>
              <a:rPr lang="en-GB" sz="2800"/>
              <a:t>Remember to reverse score reverse phrased items!</a:t>
            </a:r>
          </a:p>
          <a:p>
            <a:pPr lvl="1"/>
            <a:r>
              <a:rPr lang="en-GB" sz="2400"/>
              <a:t>If not, </a:t>
            </a:r>
            <a:r>
              <a:rPr lang="el-GR" sz="2400"/>
              <a:t>α</a:t>
            </a:r>
            <a:r>
              <a:rPr lang="en-GB" sz="2400"/>
              <a:t> is reduced and can even be negative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88" y="1357298"/>
            <a:ext cx="2714612" cy="2686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7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7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7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87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4" grpId="0" autoUpdateAnimBg="0"/>
      <p:bldP spid="187395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894F8633-8C23-4ED1-A2E1-35FA06F2F8F5}" type="slidenum">
              <a:rPr lang="en-US"/>
              <a:pPr/>
              <a:t>29</a:t>
            </a:fld>
            <a:endParaRPr lang="en-US"/>
          </a:p>
        </p:txBody>
      </p:sp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/>
              <a:t>Reliability for Fear of Computers Subscale</a:t>
            </a:r>
            <a:endParaRPr lang="en-US" sz="4000"/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12763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2527300"/>
            <a:ext cx="7600950" cy="251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9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A5CF12BE-9505-4C4D-9E65-D5C9A067775C}" type="slidenum">
              <a:rPr lang="en-US"/>
              <a:pPr/>
              <a:t>3</a:t>
            </a:fld>
            <a:endParaRPr lang="en-US"/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196850"/>
            <a:ext cx="7634287" cy="1438275"/>
          </a:xfrm>
        </p:spPr>
        <p:txBody>
          <a:bodyPr/>
          <a:lstStyle/>
          <a:p>
            <a:r>
              <a:rPr lang="en-GB"/>
              <a:t>When and Why?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6375" y="1744663"/>
            <a:ext cx="7216775" cy="42052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To test for clusters of variables or measures.</a:t>
            </a:r>
          </a:p>
          <a:p>
            <a:pPr>
              <a:lnSpc>
                <a:spcPct val="90000"/>
              </a:lnSpc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To see whether different measures are tapping aspects of a common dimension.</a:t>
            </a:r>
          </a:p>
          <a:p>
            <a:pPr lvl="1">
              <a:lnSpc>
                <a:spcPct val="90000"/>
              </a:lnSpc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E.g. Anal-Retentiveness, Number of friends, and social skills might be aspects of the common dimension of ‘statistical ability’</a:t>
            </a:r>
            <a:endParaRPr lang="en-GB" sz="3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2" grpId="0" autoUpdateAnimBg="0"/>
      <p:bldP spid="138243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226FD9C0-BCDB-4B8A-AE9C-DD4F2E94D538}" type="slidenum">
              <a:rPr lang="en-US"/>
              <a:pPr/>
              <a:t>30</a:t>
            </a:fld>
            <a:endParaRPr lang="en-US"/>
          </a:p>
        </p:txBody>
      </p:sp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/>
              <a:t>Reliability for Fear of Statistics Subscale</a:t>
            </a:r>
            <a:endParaRPr lang="en-US" sz="4000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15906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1727188"/>
            <a:ext cx="7685024" cy="3322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6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87C938C7-8BAF-4312-B603-BD25882AC5FD}" type="slidenum">
              <a:rPr lang="en-US"/>
              <a:pPr/>
              <a:t>31</a:t>
            </a:fld>
            <a:endParaRPr lang="en-US"/>
          </a:p>
        </p:txBody>
      </p:sp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/>
              <a:t>Reliability for Fear of Maths Subscale</a:t>
            </a:r>
            <a:endParaRPr lang="en-US" sz="4000"/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15906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0" y="11525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47900"/>
            <a:ext cx="7776210" cy="29110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7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02F600EF-8D8C-4175-BE01-13FCDFCA613B}" type="slidenum">
              <a:rPr lang="en-US"/>
              <a:pPr/>
              <a:t>32</a:t>
            </a:fld>
            <a:endParaRPr lang="en-US"/>
          </a:p>
        </p:txBody>
      </p:sp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/>
              <a:t>Reliability for the Peer Evaluation Subscale</a:t>
            </a:r>
            <a:endParaRPr lang="en-US" sz="4000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13525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260600"/>
            <a:ext cx="7719568" cy="2994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B794C666-6DAB-45C1-8597-AFB6A4279463}" type="slidenum">
              <a:rPr lang="en-US"/>
              <a:pPr/>
              <a:t>33</a:t>
            </a:fld>
            <a:endParaRPr lang="en-US"/>
          </a:p>
        </p:txBody>
      </p:sp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End?</a:t>
            </a: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/>
              <a:t>Describe Factor Structure/Reliability</a:t>
            </a:r>
          </a:p>
          <a:p>
            <a:r>
              <a:rPr lang="en-GB" sz="2800"/>
              <a:t>What items should be retained?</a:t>
            </a:r>
          </a:p>
          <a:p>
            <a:pPr lvl="1"/>
            <a:r>
              <a:rPr lang="en-GB" sz="2400"/>
              <a:t>What items did you eliminate and why?</a:t>
            </a:r>
          </a:p>
          <a:p>
            <a:r>
              <a:rPr lang="en-GB" sz="2800"/>
              <a:t>Application</a:t>
            </a:r>
          </a:p>
          <a:p>
            <a:pPr lvl="1"/>
            <a:r>
              <a:rPr lang="en-GB" sz="2400"/>
              <a:t>Where will your questionnaire be used?</a:t>
            </a:r>
          </a:p>
          <a:p>
            <a:pPr lvl="1"/>
            <a:r>
              <a:rPr lang="en-GB" sz="2400"/>
              <a:t>How does it fit in with psychological theory?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4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 autoUpdateAnimBg="0"/>
      <p:bldP spid="194563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/>
              <a:t>R-Matrix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Factor Analysis and </a:t>
            </a:r>
            <a:r>
              <a:rPr lang="en-US" dirty="0" smtClean="0"/>
              <a:t>PCA </a:t>
            </a:r>
            <a:r>
              <a:rPr lang="en-US" dirty="0"/>
              <a:t>we look to reduce the R-matrix into smaller set of uncorrelated dimensions.</a:t>
            </a:r>
          </a:p>
          <a:p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0064CDE9-3D3A-48B3-B31D-81DB7A38E0C1}" type="slidenum">
              <a:rPr lang="en-US"/>
              <a:pPr/>
              <a:t>4</a:t>
            </a:fld>
            <a:endParaRPr lang="en-US"/>
          </a:p>
        </p:txBody>
      </p:sp>
      <p:sp>
        <p:nvSpPr>
          <p:cNvPr id="140293" name="Rectangle 5"/>
          <p:cNvSpPr>
            <a:spLocks noChangeArrowheads="1"/>
          </p:cNvSpPr>
          <p:nvPr/>
        </p:nvSpPr>
        <p:spPr bwMode="auto">
          <a:xfrm>
            <a:off x="1331913" y="4511675"/>
            <a:ext cx="720566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/>
              <a:buChar char="•"/>
            </a:pPr>
            <a:endParaRPr lang="en-GB" sz="3200" dirty="0">
              <a:solidFill>
                <a:srgbClr val="FF006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257300"/>
            <a:ext cx="7040880" cy="2738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2" grpId="0" autoUpdateAnimBg="0"/>
      <p:bldP spid="14029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15E0AE1F-B579-4450-AA4B-9D5939FF5D7A}" type="slidenum">
              <a:rPr lang="en-US"/>
              <a:pPr/>
              <a:t>5</a:t>
            </a:fld>
            <a:endParaRPr lang="en-US"/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228600"/>
            <a:ext cx="7561262" cy="990600"/>
          </a:xfrm>
        </p:spPr>
        <p:txBody>
          <a:bodyPr/>
          <a:lstStyle/>
          <a:p>
            <a:r>
              <a:rPr lang="en-GB" sz="4800" dirty="0" smtClean="0"/>
              <a:t>Factor</a:t>
            </a:r>
            <a:r>
              <a:rPr lang="en-GB" sz="4800" dirty="0" smtClean="0"/>
              <a:t>s and components</a:t>
            </a:r>
            <a:endParaRPr lang="en-GB" dirty="0"/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8888" y="1628775"/>
            <a:ext cx="7631112" cy="44577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 smtClean="0"/>
              <a:t>Factor analysis attempts to achieve parsimony by explaining the maximum amount of </a:t>
            </a:r>
            <a:r>
              <a:rPr lang="en-GB" sz="2800" i="1" dirty="0" smtClean="0"/>
              <a:t>common variance </a:t>
            </a:r>
            <a:r>
              <a:rPr lang="en-GB" sz="2800" dirty="0" smtClean="0"/>
              <a:t>in a correlation matrix using the smallest number of explanatory constructs.</a:t>
            </a:r>
            <a:endParaRPr lang="en-GB" sz="2800" dirty="0"/>
          </a:p>
          <a:p>
            <a:pPr marL="914400" lvl="1" indent="-457200">
              <a:lnSpc>
                <a:spcPct val="90000"/>
              </a:lnSpc>
            </a:pPr>
            <a:r>
              <a:rPr lang="en-GB" dirty="0"/>
              <a:t>T</a:t>
            </a:r>
            <a:r>
              <a:rPr lang="en-GB" dirty="0" smtClean="0"/>
              <a:t>hese </a:t>
            </a:r>
            <a:r>
              <a:rPr lang="en-GB" dirty="0" smtClean="0"/>
              <a:t>‘explanatory constructs’ </a:t>
            </a:r>
            <a:r>
              <a:rPr lang="en-GB" dirty="0"/>
              <a:t>are </a:t>
            </a:r>
            <a:r>
              <a:rPr lang="en-GB" dirty="0" smtClean="0"/>
              <a:t>called </a:t>
            </a:r>
            <a:r>
              <a:rPr lang="en-GB" dirty="0" smtClean="0">
                <a:solidFill>
                  <a:schemeClr val="accent2"/>
                </a:solidFill>
              </a:rPr>
              <a:t>factors.</a:t>
            </a:r>
            <a:endParaRPr lang="en-GB" dirty="0"/>
          </a:p>
          <a:p>
            <a:pPr>
              <a:lnSpc>
                <a:spcPct val="90000"/>
              </a:lnSpc>
            </a:pPr>
            <a:r>
              <a:rPr lang="en-GB" sz="2800" dirty="0" smtClean="0"/>
              <a:t>PCA tries to explain the maximum amount of </a:t>
            </a:r>
            <a:r>
              <a:rPr lang="en-GB" sz="2800" i="1" dirty="0" smtClean="0"/>
              <a:t>total variance</a:t>
            </a:r>
            <a:r>
              <a:rPr lang="en-GB" sz="2800" dirty="0" smtClean="0"/>
              <a:t> in a correlation matrix. 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It does this </a:t>
            </a:r>
            <a:r>
              <a:rPr lang="en-GB" dirty="0" smtClean="0"/>
              <a:t>by transforming the original variables </a:t>
            </a:r>
            <a:r>
              <a:rPr lang="en-GB" dirty="0" smtClean="0"/>
              <a:t>into a set of linear </a:t>
            </a:r>
            <a:r>
              <a:rPr lang="en-GB" dirty="0" smtClean="0">
                <a:solidFill>
                  <a:schemeClr val="accent2"/>
                </a:solidFill>
              </a:rPr>
              <a:t>components</a:t>
            </a:r>
            <a:r>
              <a:rPr lang="en-GB" dirty="0" smtClean="0"/>
              <a:t>.</a:t>
            </a:r>
            <a:endParaRPr lang="en-GB" dirty="0" smtClean="0"/>
          </a:p>
          <a:p>
            <a:pPr lvl="1">
              <a:lnSpc>
                <a:spcPct val="90000"/>
              </a:lnSpc>
            </a:pP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0"/>
            <a:ext cx="180975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8" grpId="0" autoUpdateAnimBg="0"/>
      <p:bldP spid="142339" grpId="0" build="p" autoUpdateAnimBg="0" advAuto="200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E2BCE41-578B-4206-A4DD-72D28085D209}" type="slidenum">
              <a:rPr lang="en-US"/>
              <a:pPr/>
              <a:t>6</a:t>
            </a:fld>
            <a:endParaRPr lang="en-US"/>
          </a:p>
        </p:txBody>
      </p:sp>
      <p:sp>
        <p:nvSpPr>
          <p:cNvPr id="143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Graphical Representation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rcRect t="2255" b="2255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E0440D97-B517-4DF5-BCE7-3B8B27313279}" type="slidenum">
              <a:rPr lang="en-US"/>
              <a:pPr/>
              <a:t>7</a:t>
            </a:fld>
            <a:endParaRPr lang="en-US"/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450" y="228600"/>
            <a:ext cx="7700963" cy="1144588"/>
          </a:xfrm>
        </p:spPr>
        <p:txBody>
          <a:bodyPr/>
          <a:lstStyle/>
          <a:p>
            <a:r>
              <a:rPr lang="en-GB" dirty="0"/>
              <a:t>Mathematical Representation</a:t>
            </a:r>
            <a:endParaRPr lang="en-GB" sz="4000" dirty="0"/>
          </a:p>
        </p:txBody>
      </p:sp>
      <p:graphicFrame>
        <p:nvGraphicFramePr>
          <p:cNvPr id="1454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633813"/>
              </p:ext>
            </p:extLst>
          </p:nvPr>
        </p:nvGraphicFramePr>
        <p:xfrm>
          <a:off x="728663" y="1744663"/>
          <a:ext cx="87122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Equation" r:id="rId4" imgW="3581400" imgH="469900" progId="Equation.3">
                  <p:embed/>
                </p:oleObj>
              </mc:Choice>
              <mc:Fallback>
                <p:oleObj name="Equation" r:id="rId4" imgW="35814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3" y="1744663"/>
                        <a:ext cx="8712200" cy="11430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61645" dir="2700000" algn="ctr" rotWithShape="0">
                          <a:schemeClr val="tx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73653"/>
              </p:ext>
            </p:extLst>
          </p:nvPr>
        </p:nvGraphicFramePr>
        <p:xfrm>
          <a:off x="1389063" y="3278188"/>
          <a:ext cx="7462837" cy="256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Equation" r:id="rId6" imgW="3365500" imgH="1155700" progId="Equation.3">
                  <p:embed/>
                </p:oleObj>
              </mc:Choice>
              <mc:Fallback>
                <p:oleObj name="Equation" r:id="rId6" imgW="3365500" imgH="1155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9063" y="3278188"/>
                        <a:ext cx="7462837" cy="25622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61645" dir="2700000" algn="ctr" rotWithShape="0">
                          <a:schemeClr val="tx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0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</a:t>
            </a:r>
            <a:r>
              <a:rPr lang="en-GB" dirty="0" smtClean="0"/>
              <a:t>Representation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factors in Factor Analysis are not represented in the same way as components.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912359"/>
              </p:ext>
            </p:extLst>
          </p:nvPr>
        </p:nvGraphicFramePr>
        <p:xfrm>
          <a:off x="3365500" y="3429000"/>
          <a:ext cx="327818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Equation" r:id="rId3" imgW="889000" imgH="203200" progId="Equation.3">
                  <p:embed/>
                </p:oleObj>
              </mc:Choice>
              <mc:Fallback>
                <p:oleObj name="Equation" r:id="rId3" imgW="889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65500" y="3429000"/>
                        <a:ext cx="327818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89000" y="4521200"/>
            <a:ext cx="81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Variables = Variable Means + (Loadings × Common Factor) + Unique 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871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235E5914-7ADF-41E9-A529-B13002D8B337}" type="slidenum">
              <a:rPr lang="en-US"/>
              <a:pPr/>
              <a:t>9</a:t>
            </a:fld>
            <a:endParaRPr lang="en-US"/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450" y="255588"/>
            <a:ext cx="7705725" cy="990600"/>
          </a:xfrm>
        </p:spPr>
        <p:txBody>
          <a:bodyPr/>
          <a:lstStyle/>
          <a:p>
            <a:r>
              <a:rPr lang="en-GB" sz="4800"/>
              <a:t>Factor Loadings</a:t>
            </a:r>
            <a:endParaRPr lang="en-GB"/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1913" y="1349375"/>
            <a:ext cx="7604125" cy="358140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 smtClean="0"/>
              <a:t>Both factor analysis and PCA are linear models in which loadings are used as weights.</a:t>
            </a:r>
          </a:p>
          <a:p>
            <a:pPr lvl="1">
              <a:lnSpc>
                <a:spcPct val="90000"/>
              </a:lnSpc>
            </a:pPr>
            <a:r>
              <a:rPr lang="en-GB" sz="2400" dirty="0" smtClean="0"/>
              <a:t>These loadings can be expressed as a matrix</a:t>
            </a:r>
          </a:p>
          <a:p>
            <a:pPr lvl="1">
              <a:lnSpc>
                <a:spcPct val="90000"/>
              </a:lnSpc>
            </a:pPr>
            <a:r>
              <a:rPr lang="en-GB" sz="2400" dirty="0" smtClean="0"/>
              <a:t>This matrix is called the factor matrix or component matrix (if doing PCA).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The assumption of factor analysis (but not PCA) is that these algebraic factors represent real-world dimensions.</a:t>
            </a:r>
          </a:p>
          <a:p>
            <a:pPr lvl="1">
              <a:lnSpc>
                <a:spcPct val="90000"/>
              </a:lnSpc>
            </a:pPr>
            <a:endParaRPr lang="en-GB" sz="2400" dirty="0" smtClean="0"/>
          </a:p>
          <a:p>
            <a:pPr lvl="1">
              <a:lnSpc>
                <a:spcPct val="90000"/>
              </a:lnSpc>
            </a:pPr>
            <a:endParaRPr lang="en-GB" sz="2400" dirty="0"/>
          </a:p>
          <a:p>
            <a:pPr lvl="1">
              <a:lnSpc>
                <a:spcPct val="90000"/>
              </a:lnSpc>
            </a:pPr>
            <a:endParaRPr lang="en-GB" sz="2400" dirty="0" smtClean="0"/>
          </a:p>
          <a:p>
            <a:pPr lvl="1">
              <a:lnSpc>
                <a:spcPct val="90000"/>
              </a:lnSpc>
            </a:pPr>
            <a:endParaRPr lang="en-GB" sz="2400" dirty="0"/>
          </a:p>
          <a:p>
            <a:pPr marL="457200" lvl="1" indent="0">
              <a:lnSpc>
                <a:spcPct val="90000"/>
              </a:lnSpc>
              <a:buNone/>
            </a:pPr>
            <a:endParaRPr lang="en-GB" sz="2400" dirty="0" smtClean="0"/>
          </a:p>
          <a:p>
            <a:pPr>
              <a:lnSpc>
                <a:spcPct val="90000"/>
              </a:lnSpc>
            </a:pPr>
            <a:endParaRPr lang="en-GB" dirty="0" smtClean="0"/>
          </a:p>
        </p:txBody>
      </p:sp>
      <p:graphicFrame>
        <p:nvGraphicFramePr>
          <p:cNvPr id="1464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255967"/>
              </p:ext>
            </p:extLst>
          </p:nvPr>
        </p:nvGraphicFramePr>
        <p:xfrm>
          <a:off x="1985963" y="4908550"/>
          <a:ext cx="1951037" cy="175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4" imgW="1422400" imgH="1282700" progId="Equation.3">
                  <p:embed/>
                </p:oleObj>
              </mc:Choice>
              <mc:Fallback>
                <p:oleObj name="Equation" r:id="rId4" imgW="1422400" imgH="1282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5963" y="4908550"/>
                        <a:ext cx="1951037" cy="17589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4" grpId="0" autoUpdateAnimBg="0"/>
      <p:bldP spid="146435" grpId="0" build="p" autoUpdateAnimBg="0"/>
    </p:bldLst>
  </p:timing>
</p:sld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DiscStat Lecture.potx</Template>
  <TotalTime>3507</TotalTime>
  <Words>1072</Words>
  <Application>Microsoft Macintosh PowerPoint</Application>
  <PresentationFormat>On-screen Show (4:3)</PresentationFormat>
  <Paragraphs>225</Paragraphs>
  <Slides>33</Slides>
  <Notes>31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DiscStat Lecture</vt:lpstr>
      <vt:lpstr>Microsoft Equation</vt:lpstr>
      <vt:lpstr>Equation</vt:lpstr>
      <vt:lpstr>Exploratory Factor Analysis</vt:lpstr>
      <vt:lpstr>Aims</vt:lpstr>
      <vt:lpstr>When and Why?</vt:lpstr>
      <vt:lpstr>R-Matrix</vt:lpstr>
      <vt:lpstr>Factors and components</vt:lpstr>
      <vt:lpstr>Graphical Representation</vt:lpstr>
      <vt:lpstr>Mathematical Representation</vt:lpstr>
      <vt:lpstr>Mathematical Representation Continued</vt:lpstr>
      <vt:lpstr>Factor Loadings</vt:lpstr>
      <vt:lpstr>The SAQ</vt:lpstr>
      <vt:lpstr>Initial Considerations</vt:lpstr>
      <vt:lpstr>Further Considerations</vt:lpstr>
      <vt:lpstr>PowerPoint Presentation</vt:lpstr>
      <vt:lpstr>Finding Factors: Communality</vt:lpstr>
      <vt:lpstr>PowerPoint Presentation</vt:lpstr>
      <vt:lpstr>Finding Factors</vt:lpstr>
      <vt:lpstr>PowerPoint Presentation</vt:lpstr>
      <vt:lpstr>Factor Extraction</vt:lpstr>
      <vt:lpstr>PowerPoint Presentation</vt:lpstr>
      <vt:lpstr>Scree Plots</vt:lpstr>
      <vt:lpstr>Rotation</vt:lpstr>
      <vt:lpstr>PowerPoint Presentation</vt:lpstr>
      <vt:lpstr>Before Rotation</vt:lpstr>
      <vt:lpstr>Orthogonal Rotation (varimax)</vt:lpstr>
      <vt:lpstr>Oblique Rotation</vt:lpstr>
      <vt:lpstr>Reliability</vt:lpstr>
      <vt:lpstr>Cronbach’s Alpha</vt:lpstr>
      <vt:lpstr>Interpreting Cronbach’s Alpha</vt:lpstr>
      <vt:lpstr>Reliability for Fear of Computers Subscale</vt:lpstr>
      <vt:lpstr>Reliability for Fear of Statistics Subscale</vt:lpstr>
      <vt:lpstr>Reliability for Fear of Maths Subscale</vt:lpstr>
      <vt:lpstr>Reliability for the Peer Evaluation Subscale</vt:lpstr>
      <vt:lpstr>The End?</vt:lpstr>
    </vt:vector>
  </TitlesOfParts>
  <Company>University of Sussex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Andy Field</dc:creator>
  <cp:lastModifiedBy>Professor Andy Field</cp:lastModifiedBy>
  <cp:revision>122</cp:revision>
  <dcterms:created xsi:type="dcterms:W3CDTF">2010-10-05T07:56:41Z</dcterms:created>
  <dcterms:modified xsi:type="dcterms:W3CDTF">2013-04-04T09:14:04Z</dcterms:modified>
</cp:coreProperties>
</file>